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Lst>
  <p:notesMasterIdLst>
    <p:notesMasterId r:id="rId13"/>
  </p:notesMasterIdLst>
  <p:sldIdLst>
    <p:sldId id="257" r:id="rId2"/>
    <p:sldId id="258" r:id="rId3"/>
    <p:sldId id="259" r:id="rId4"/>
    <p:sldId id="267" r:id="rId5"/>
    <p:sldId id="260" r:id="rId6"/>
    <p:sldId id="261" r:id="rId7"/>
    <p:sldId id="262" r:id="rId8"/>
    <p:sldId id="263" r:id="rId9"/>
    <p:sldId id="264" r:id="rId10"/>
    <p:sldId id="266" r:id="rId11"/>
    <p:sldId id="265" r:id="rId1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60"/>
  </p:normalViewPr>
  <p:slideViewPr>
    <p:cSldViewPr snapToGrid="0">
      <p:cViewPr varScale="1">
        <p:scale>
          <a:sx n="143" d="100"/>
          <a:sy n="143" d="100"/>
        </p:scale>
        <p:origin x="642" y="1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df84c68aa_0_5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Google Shape;114;g3df84c68a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df84c68aa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Google Shape;65;g3df84c68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df84c68aa_0_2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Google Shape;72;g3df84c68a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df84c68aa_0_5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Google Shape;79;g3df84c68a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33977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df84c68aa_0_5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Google Shape;79;g3df84c68a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df84c68aa_0_6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Google Shape;85;g3df84c68a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df84c68aa_0_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Google Shape;90;g3df84c68a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df84c68aa_0_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Google Shape;99;g3df84c68a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df84c68aa_0_4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Google Shape;106;g3df84c68a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4750737"/>
            <a:ext cx="9144000"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8/9/2018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2131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8/9/2018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23775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8/9/2018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4817511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3647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44098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3383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8/9/2018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1948054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8/9/2018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73541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8/9/2018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7661744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8/9/2018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0688211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8/9/2018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4131662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8/9/2018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73814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32ABBEA6-7C60-4B02-AE87-00D78D8422AF}" type="datetimeFigureOut">
              <a:rPr lang="en-US" smtClean="0"/>
              <a:t>8/9/2018</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8737929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tIns="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8/9/2018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7870852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98624D31-43A5-475A-80CF-332C9F6DCF35}" type="datetimeFigureOut">
              <a:rPr lang="en-US" smtClean="0"/>
              <a:t>8/9/2018</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marL="0" lvl="0" indent="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1823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b="1" dirty="0"/>
              <a:t>Sheridan eRide</a:t>
            </a:r>
            <a:endParaRPr b="1" dirty="0"/>
          </a:p>
        </p:txBody>
      </p:sp>
      <p:pic>
        <p:nvPicPr>
          <p:cNvPr id="61" name="Google Shape;61;p14"/>
          <p:cNvPicPr preferRelativeResize="0"/>
          <p:nvPr/>
        </p:nvPicPr>
        <p:blipFill>
          <a:blip r:embed="rId3">
            <a:alphaModFix amt="33000"/>
          </a:blip>
          <a:stretch>
            <a:fillRect/>
          </a:stretch>
        </p:blipFill>
        <p:spPr>
          <a:xfrm>
            <a:off x="-1" y="0"/>
            <a:ext cx="9144001" cy="4745536"/>
          </a:xfrm>
          <a:prstGeom prst="rect">
            <a:avLst/>
          </a:prstGeom>
          <a:noFill/>
          <a:ln>
            <a:noFill/>
          </a:ln>
          <a:effectLst>
            <a:outerShdw blurRad="85725" dist="19050" dir="5400000" algn="bl" rotWithShape="0">
              <a:srgbClr val="FFFFFF">
                <a:alpha val="29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B51D4-7636-42A8-8D9A-9D049238D114}"/>
              </a:ext>
            </a:extLst>
          </p:cNvPr>
          <p:cNvSpPr>
            <a:spLocks noGrp="1"/>
          </p:cNvSpPr>
          <p:nvPr>
            <p:ph type="title"/>
          </p:nvPr>
        </p:nvSpPr>
        <p:spPr/>
        <p:txBody>
          <a:bodyPr>
            <a:normAutofit fontScale="90000"/>
          </a:bodyPr>
          <a:lstStyle/>
          <a:p>
            <a:r>
              <a:rPr lang="en-CA" dirty="0"/>
              <a:t>Toolbar</a:t>
            </a:r>
          </a:p>
        </p:txBody>
      </p:sp>
      <p:pic>
        <p:nvPicPr>
          <p:cNvPr id="8" name="Picture 7">
            <a:extLst>
              <a:ext uri="{FF2B5EF4-FFF2-40B4-BE49-F238E27FC236}">
                <a16:creationId xmlns:a16="http://schemas.microsoft.com/office/drawing/2014/main" id="{030401B5-6BAB-4D2A-A447-FFC3F47B1E2D}"/>
              </a:ext>
            </a:extLst>
          </p:cNvPr>
          <p:cNvPicPr>
            <a:picLocks noChangeAspect="1"/>
          </p:cNvPicPr>
          <p:nvPr/>
        </p:nvPicPr>
        <p:blipFill>
          <a:blip r:embed="rId2"/>
          <a:stretch>
            <a:fillRect/>
          </a:stretch>
        </p:blipFill>
        <p:spPr>
          <a:xfrm>
            <a:off x="1635896" y="1475932"/>
            <a:ext cx="6193754" cy="2191636"/>
          </a:xfrm>
          <a:prstGeom prst="rect">
            <a:avLst/>
          </a:prstGeom>
        </p:spPr>
      </p:pic>
      <p:sp>
        <p:nvSpPr>
          <p:cNvPr id="9" name="Google Shape;111;p21">
            <a:extLst>
              <a:ext uri="{FF2B5EF4-FFF2-40B4-BE49-F238E27FC236}">
                <a16:creationId xmlns:a16="http://schemas.microsoft.com/office/drawing/2014/main" id="{08A09D33-0599-4F69-886F-FAB3EA32CD78}"/>
              </a:ext>
            </a:extLst>
          </p:cNvPr>
          <p:cNvSpPr txBox="1"/>
          <p:nvPr/>
        </p:nvSpPr>
        <p:spPr>
          <a:xfrm>
            <a:off x="558300" y="3667568"/>
            <a:ext cx="8027400" cy="1146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CA" sz="1600" dirty="0">
                <a:solidFill>
                  <a:srgbClr val="666666"/>
                </a:solidFill>
              </a:rPr>
              <a:t>Options like ‘Popular’ and ‘Explore’ (for finding routes) confused users, and important pages like Search Ride and Profile were hidden inside of menus. To make these important tasks easier, we redesigned the toolbar.</a:t>
            </a:r>
            <a:endParaRPr sz="1600" dirty="0">
              <a:solidFill>
                <a:srgbClr val="666666"/>
              </a:solidFill>
            </a:endParaRPr>
          </a:p>
        </p:txBody>
      </p:sp>
    </p:spTree>
    <p:extLst>
      <p:ext uri="{BB962C8B-B14F-4D97-AF65-F5344CB8AC3E}">
        <p14:creationId xmlns:p14="http://schemas.microsoft.com/office/powerpoint/2010/main" val="3667098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a:t>Lessons Learned</a:t>
            </a:r>
            <a:endParaRPr b="1"/>
          </a:p>
        </p:txBody>
      </p:sp>
      <p:sp>
        <p:nvSpPr>
          <p:cNvPr id="117" name="Google Shape;117;p22"/>
          <p:cNvSpPr txBox="1">
            <a:spLocks noGrp="1"/>
          </p:cNvSpPr>
          <p:nvPr>
            <p:ph type="body" idx="1"/>
          </p:nvPr>
        </p:nvSpPr>
        <p:spPr>
          <a:xfrm>
            <a:off x="311700" y="1372510"/>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sz="1600" dirty="0"/>
              <a:t>Just because it’s intuitive to you, doesn’t mean it’s intuitive for everybody.</a:t>
            </a:r>
          </a:p>
          <a:p>
            <a:pPr marL="114300" lvl="0" indent="0" rtl="0">
              <a:spcBef>
                <a:spcPts val="0"/>
              </a:spcBef>
              <a:spcAft>
                <a:spcPts val="0"/>
              </a:spcAft>
              <a:buSzPts val="1800"/>
              <a:buNone/>
            </a:pPr>
            <a:endParaRPr sz="1600" dirty="0"/>
          </a:p>
          <a:p>
            <a:pPr marL="457200" lvl="0" indent="-342900" rtl="0">
              <a:spcBef>
                <a:spcPts val="0"/>
              </a:spcBef>
              <a:spcAft>
                <a:spcPts val="0"/>
              </a:spcAft>
              <a:buSzPts val="1800"/>
              <a:buChar char="●"/>
            </a:pPr>
            <a:r>
              <a:rPr lang="en" sz="1600" dirty="0"/>
              <a:t>Feedback in the form of confirmation popups is important. </a:t>
            </a:r>
          </a:p>
          <a:p>
            <a:pPr marL="114300" lvl="0" indent="0" rtl="0">
              <a:spcBef>
                <a:spcPts val="0"/>
              </a:spcBef>
              <a:spcAft>
                <a:spcPts val="0"/>
              </a:spcAft>
              <a:buSzPts val="1800"/>
              <a:buNone/>
            </a:pPr>
            <a:endParaRPr lang="en" sz="1600" dirty="0"/>
          </a:p>
          <a:p>
            <a:pPr lvl="1" indent="-342900">
              <a:spcBef>
                <a:spcPts val="0"/>
              </a:spcBef>
              <a:buSzPts val="1800"/>
              <a:buChar char="●"/>
            </a:pPr>
            <a:r>
              <a:rPr lang="en-CA" sz="1600" dirty="0"/>
              <a:t>Did I just create that ride?</a:t>
            </a:r>
          </a:p>
          <a:p>
            <a:pPr marL="571500" lvl="1" indent="0">
              <a:spcBef>
                <a:spcPts val="0"/>
              </a:spcBef>
              <a:buSzPts val="1800"/>
              <a:buNone/>
            </a:pPr>
            <a:endParaRPr sz="1600" dirty="0"/>
          </a:p>
          <a:p>
            <a:pPr marL="457200" lvl="0" indent="-342900" rtl="0">
              <a:spcBef>
                <a:spcPts val="0"/>
              </a:spcBef>
              <a:spcAft>
                <a:spcPts val="0"/>
              </a:spcAft>
              <a:buSzPts val="1800"/>
              <a:buChar char="●"/>
            </a:pPr>
            <a:r>
              <a:rPr lang="en" sz="1600" dirty="0"/>
              <a:t>Not everyone understands the intention.</a:t>
            </a:r>
          </a:p>
          <a:p>
            <a:pPr marL="114300" lvl="0" indent="0" rtl="0">
              <a:spcBef>
                <a:spcPts val="0"/>
              </a:spcBef>
              <a:spcAft>
                <a:spcPts val="0"/>
              </a:spcAft>
              <a:buSzPts val="1800"/>
              <a:buNone/>
            </a:pPr>
            <a:endParaRPr lang="en" sz="1600" dirty="0"/>
          </a:p>
          <a:p>
            <a:pPr lvl="1" indent="-342900">
              <a:spcBef>
                <a:spcPts val="0"/>
              </a:spcBef>
              <a:buSzPts val="1800"/>
              <a:buChar char="●"/>
            </a:pPr>
            <a:r>
              <a:rPr lang="en" sz="1600" dirty="0"/>
              <a:t>We </a:t>
            </a:r>
            <a:r>
              <a:rPr lang="en-CA" sz="1600" dirty="0"/>
              <a:t>thought</a:t>
            </a:r>
            <a:r>
              <a:rPr lang="en" sz="1600" dirty="0"/>
              <a:t> the OneCard vs. Credit Card options on the Payment page were self-explanatory.</a:t>
            </a:r>
          </a:p>
          <a:p>
            <a:pPr marL="571500" lvl="1" indent="0">
              <a:spcBef>
                <a:spcPts val="0"/>
              </a:spcBef>
              <a:buSzPts val="1800"/>
              <a:buNone/>
            </a:pPr>
            <a:endParaRPr sz="1600" dirty="0"/>
          </a:p>
          <a:p>
            <a:pPr marL="457200" lvl="0" indent="-342900" rtl="0">
              <a:spcBef>
                <a:spcPts val="0"/>
              </a:spcBef>
              <a:spcAft>
                <a:spcPts val="0"/>
              </a:spcAft>
              <a:buSzPts val="1800"/>
              <a:buChar char="●"/>
            </a:pPr>
            <a:r>
              <a:rPr lang="en" sz="1600" dirty="0"/>
              <a:t>User testing is important! </a:t>
            </a:r>
          </a:p>
          <a:p>
            <a:pPr marL="114300" lvl="0" indent="0" rtl="0">
              <a:spcBef>
                <a:spcPts val="0"/>
              </a:spcBef>
              <a:spcAft>
                <a:spcPts val="0"/>
              </a:spcAft>
              <a:buSzPts val="1800"/>
              <a:buNone/>
            </a:pPr>
            <a:endParaRPr lang="en" sz="1600" dirty="0"/>
          </a:p>
          <a:p>
            <a:pPr lvl="1" indent="-342900">
              <a:spcBef>
                <a:spcPts val="0"/>
              </a:spcBef>
              <a:buSzPts val="1800"/>
              <a:buChar char="●"/>
            </a:pPr>
            <a:r>
              <a:rPr lang="en" sz="1600" dirty="0"/>
              <a:t>Our app wouldn’t </a:t>
            </a:r>
            <a:r>
              <a:rPr lang="en-CA" sz="1600" dirty="0"/>
              <a:t>be</a:t>
            </a:r>
            <a:r>
              <a:rPr lang="en" sz="1600" dirty="0"/>
              <a:t> </a:t>
            </a:r>
            <a:r>
              <a:rPr lang="en-CA" sz="1600" dirty="0"/>
              <a:t>as </a:t>
            </a:r>
            <a:r>
              <a:rPr lang="en" sz="1600" dirty="0"/>
              <a:t>user friendly </a:t>
            </a:r>
            <a:r>
              <a:rPr lang="en-CA" sz="1600" dirty="0"/>
              <a:t>without it</a:t>
            </a:r>
            <a:r>
              <a:rPr lang="en" sz="1600" dirty="0"/>
              <a:t>.</a:t>
            </a:r>
            <a:endParaRPr sz="1600" dirty="0"/>
          </a:p>
          <a:p>
            <a:pPr marL="457200" lvl="0" indent="0">
              <a:spcBef>
                <a:spcPts val="1600"/>
              </a:spcBef>
              <a:spcAft>
                <a:spcPts val="16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8" name="Google Shape;68;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dirty="0"/>
              <a:t>What is Sheridan eRide?</a:t>
            </a:r>
            <a:endParaRPr b="1" dirty="0"/>
          </a:p>
        </p:txBody>
      </p:sp>
      <p:sp>
        <p:nvSpPr>
          <p:cNvPr id="69" name="Google Shape;69;p15"/>
          <p:cNvSpPr txBox="1">
            <a:spLocks noGrp="1"/>
          </p:cNvSpPr>
          <p:nvPr>
            <p:ph type="body" idx="1"/>
          </p:nvPr>
        </p:nvSpPr>
        <p:spPr>
          <a:xfrm>
            <a:off x="311700" y="1375426"/>
            <a:ext cx="39999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dirty="0"/>
              <a:t>Sheridan eRide is a paid ridesharing service for Sheridan students. </a:t>
            </a:r>
            <a:endParaRPr sz="1600" dirty="0"/>
          </a:p>
          <a:p>
            <a:pPr marL="0" lvl="0" indent="0" rtl="0">
              <a:spcBef>
                <a:spcPts val="1600"/>
              </a:spcBef>
              <a:spcAft>
                <a:spcPts val="0"/>
              </a:spcAft>
              <a:buNone/>
            </a:pPr>
            <a:r>
              <a:rPr lang="en" sz="1600" dirty="0"/>
              <a:t>With Sheridan eRide, students can opt to be drivers or passengers and share their rides with others. </a:t>
            </a:r>
            <a:endParaRPr sz="1600" dirty="0"/>
          </a:p>
          <a:p>
            <a:pPr marL="0" lvl="0" indent="0">
              <a:spcBef>
                <a:spcPts val="1600"/>
              </a:spcBef>
              <a:spcAft>
                <a:spcPts val="1600"/>
              </a:spcAft>
              <a:buNone/>
            </a:pPr>
            <a:r>
              <a:rPr lang="en" sz="1600" dirty="0"/>
              <a:t>Sheridan eRide provides an alternative to public transportation and private vehicle ownership.</a:t>
            </a:r>
            <a:endParaRPr sz="1600" dirty="0"/>
          </a:p>
        </p:txBody>
      </p:sp>
      <p:pic>
        <p:nvPicPr>
          <p:cNvPr id="5" name="Google Shape;67;p15">
            <a:extLst>
              <a:ext uri="{FF2B5EF4-FFF2-40B4-BE49-F238E27FC236}">
                <a16:creationId xmlns:a16="http://schemas.microsoft.com/office/drawing/2014/main" id="{4AF73448-713D-48E0-8814-433DCC6A578A}"/>
              </a:ext>
            </a:extLst>
          </p:cNvPr>
          <p:cNvPicPr preferRelativeResize="0"/>
          <p:nvPr/>
        </p:nvPicPr>
        <p:blipFill>
          <a:blip r:embed="rId3">
            <a:alphaModFix/>
          </a:blip>
          <a:stretch>
            <a:fillRect/>
          </a:stretch>
        </p:blipFill>
        <p:spPr>
          <a:xfrm>
            <a:off x="6712806" y="445025"/>
            <a:ext cx="2195220" cy="414909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a:t>Findings from User Survey</a:t>
            </a:r>
            <a:endParaRPr b="1"/>
          </a:p>
        </p:txBody>
      </p:sp>
      <p:sp>
        <p:nvSpPr>
          <p:cNvPr id="75" name="Google Shape;75;p16"/>
          <p:cNvSpPr txBox="1">
            <a:spLocks noGrp="1"/>
          </p:cNvSpPr>
          <p:nvPr>
            <p:ph type="body" idx="1"/>
          </p:nvPr>
        </p:nvSpPr>
        <p:spPr>
          <a:xfrm>
            <a:off x="311700" y="1372510"/>
            <a:ext cx="39999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b="1" dirty="0"/>
              <a:t>Top ranked</a:t>
            </a:r>
            <a:endParaRPr sz="1600" b="1" dirty="0"/>
          </a:p>
          <a:p>
            <a:pPr marL="457200" lvl="0" indent="-317500" rtl="0">
              <a:spcBef>
                <a:spcPts val="1600"/>
              </a:spcBef>
              <a:spcAft>
                <a:spcPts val="0"/>
              </a:spcAft>
              <a:buSzPts val="1400"/>
              <a:buChar char="●"/>
            </a:pPr>
            <a:r>
              <a:rPr lang="en" sz="1600" dirty="0"/>
              <a:t>Background screening for drivers</a:t>
            </a:r>
            <a:endParaRPr sz="1600" dirty="0"/>
          </a:p>
          <a:p>
            <a:pPr marL="457200" lvl="0" indent="-317500" rtl="0">
              <a:spcBef>
                <a:spcPts val="0"/>
              </a:spcBef>
              <a:spcAft>
                <a:spcPts val="0"/>
              </a:spcAft>
              <a:buSzPts val="1400"/>
              <a:buChar char="●"/>
            </a:pPr>
            <a:r>
              <a:rPr lang="en" sz="1600" dirty="0"/>
              <a:t>Real time map</a:t>
            </a:r>
            <a:endParaRPr sz="1600" dirty="0"/>
          </a:p>
          <a:p>
            <a:pPr marL="457200" lvl="0" indent="-317500" rtl="0">
              <a:spcBef>
                <a:spcPts val="0"/>
              </a:spcBef>
              <a:spcAft>
                <a:spcPts val="0"/>
              </a:spcAft>
              <a:buSzPts val="1400"/>
              <a:buChar char="●"/>
            </a:pPr>
            <a:r>
              <a:rPr lang="en" sz="1600" dirty="0"/>
              <a:t>Posting and messaging systems</a:t>
            </a:r>
            <a:endParaRPr sz="1600" dirty="0"/>
          </a:p>
          <a:p>
            <a:pPr marL="457200" lvl="0" indent="-317500" rtl="0">
              <a:spcBef>
                <a:spcPts val="0"/>
              </a:spcBef>
              <a:spcAft>
                <a:spcPts val="0"/>
              </a:spcAft>
              <a:buSzPts val="1400"/>
              <a:buChar char="●"/>
            </a:pPr>
            <a:r>
              <a:rPr lang="en" sz="1600" dirty="0"/>
              <a:t>Profile and chat system</a:t>
            </a:r>
            <a:endParaRPr sz="1600" dirty="0"/>
          </a:p>
          <a:p>
            <a:pPr marL="457200" lvl="0" indent="-317500">
              <a:spcBef>
                <a:spcPts val="0"/>
              </a:spcBef>
              <a:spcAft>
                <a:spcPts val="0"/>
              </a:spcAft>
              <a:buSzPts val="1400"/>
              <a:buChar char="●"/>
            </a:pPr>
            <a:r>
              <a:rPr lang="en" sz="1600" dirty="0"/>
              <a:t>OneCard payment option</a:t>
            </a:r>
            <a:endParaRPr sz="1600" dirty="0"/>
          </a:p>
        </p:txBody>
      </p:sp>
      <p:sp>
        <p:nvSpPr>
          <p:cNvPr id="76" name="Google Shape;76;p16"/>
          <p:cNvSpPr txBox="1">
            <a:spLocks noGrp="1"/>
          </p:cNvSpPr>
          <p:nvPr>
            <p:ph type="body" idx="2"/>
          </p:nvPr>
        </p:nvSpPr>
        <p:spPr>
          <a:xfrm>
            <a:off x="4791525" y="1372510"/>
            <a:ext cx="39999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b="1" dirty="0"/>
              <a:t>Lowest ranked</a:t>
            </a:r>
            <a:endParaRPr sz="1600" b="1" dirty="0"/>
          </a:p>
          <a:p>
            <a:pPr marL="457200" lvl="0" indent="-317500" rtl="0">
              <a:spcBef>
                <a:spcPts val="1600"/>
              </a:spcBef>
              <a:spcAft>
                <a:spcPts val="0"/>
              </a:spcAft>
              <a:buSzPts val="1400"/>
              <a:buChar char="●"/>
            </a:pPr>
            <a:r>
              <a:rPr lang="en" sz="1600" dirty="0"/>
              <a:t>“Shuttle” services along popular routes</a:t>
            </a:r>
            <a:endParaRPr sz="1600" dirty="0"/>
          </a:p>
          <a:p>
            <a:pPr marL="457200" lvl="0" indent="-317500" rtl="0">
              <a:spcBef>
                <a:spcPts val="0"/>
              </a:spcBef>
              <a:spcAft>
                <a:spcPts val="0"/>
              </a:spcAft>
              <a:buSzPts val="1400"/>
              <a:buChar char="●"/>
            </a:pPr>
            <a:r>
              <a:rPr lang="en" sz="1600" dirty="0"/>
              <a:t>Service for transporting luggage/belongings</a:t>
            </a:r>
            <a:endParaRPr sz="1600" dirty="0"/>
          </a:p>
          <a:p>
            <a:pPr marL="457200" lvl="0" indent="-317500" rtl="0">
              <a:spcBef>
                <a:spcPts val="0"/>
              </a:spcBef>
              <a:spcAft>
                <a:spcPts val="0"/>
              </a:spcAft>
              <a:buSzPts val="1400"/>
              <a:buChar char="●"/>
            </a:pPr>
            <a:r>
              <a:rPr lang="en" sz="1600" dirty="0"/>
              <a:t>Ability to set preferences (e.g. “no talking”)</a:t>
            </a:r>
            <a:endParaRPr sz="1600" dirty="0"/>
          </a:p>
          <a:p>
            <a:pPr marL="0" lvl="0" indent="0" rtl="0">
              <a:spcBef>
                <a:spcPts val="1600"/>
              </a:spcBef>
              <a:spcAft>
                <a:spcPts val="0"/>
              </a:spcAft>
              <a:buNone/>
            </a:pPr>
            <a:r>
              <a:rPr lang="en" sz="1600" b="1" dirty="0"/>
              <a:t>Features not considered</a:t>
            </a:r>
            <a:endParaRPr sz="1600" b="1" dirty="0"/>
          </a:p>
          <a:p>
            <a:pPr marL="457200" lvl="0" indent="-317500" rtl="0">
              <a:spcBef>
                <a:spcPts val="1600"/>
              </a:spcBef>
              <a:spcAft>
                <a:spcPts val="0"/>
              </a:spcAft>
              <a:buSzPts val="1400"/>
              <a:buChar char="●"/>
            </a:pPr>
            <a:r>
              <a:rPr lang="en" sz="1600" dirty="0"/>
              <a:t>Bookmarking favourite drivers </a:t>
            </a:r>
            <a:endParaRPr sz="1600" dirty="0"/>
          </a:p>
          <a:p>
            <a:pPr marL="457200" lvl="0" indent="-317500" rtl="0">
              <a:spcBef>
                <a:spcPts val="0"/>
              </a:spcBef>
              <a:spcAft>
                <a:spcPts val="0"/>
              </a:spcAft>
              <a:buSzPts val="1400"/>
              <a:buChar char="●"/>
            </a:pPr>
            <a:r>
              <a:rPr lang="en" sz="1600" dirty="0"/>
              <a:t>Setting schedules</a:t>
            </a:r>
            <a:endParaRPr sz="1600" dirty="0"/>
          </a:p>
          <a:p>
            <a:pPr marL="457200" lvl="0" indent="-317500" rtl="0">
              <a:spcBef>
                <a:spcPts val="0"/>
              </a:spcBef>
              <a:spcAft>
                <a:spcPts val="0"/>
              </a:spcAft>
              <a:buSzPts val="1400"/>
              <a:buChar char="●"/>
            </a:pPr>
            <a:r>
              <a:rPr lang="en" sz="1600" dirty="0"/>
              <a:t>Option to choose driver’s gender and distance away</a:t>
            </a:r>
            <a:endParaRPr sz="1600" dirty="0"/>
          </a:p>
          <a:p>
            <a:pPr marL="457200" lvl="0" indent="-317500" rtl="0">
              <a:spcBef>
                <a:spcPts val="0"/>
              </a:spcBef>
              <a:spcAft>
                <a:spcPts val="0"/>
              </a:spcAft>
              <a:buSzPts val="1400"/>
              <a:buChar char="●"/>
            </a:pPr>
            <a:r>
              <a:rPr lang="en" sz="1600" dirty="0"/>
              <a:t>Personality matching</a:t>
            </a:r>
            <a:endParaRPr sz="1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CA" b="1" dirty="0"/>
              <a:t>What Went Well</a:t>
            </a:r>
            <a:endParaRPr b="1" dirty="0"/>
          </a:p>
        </p:txBody>
      </p:sp>
      <p:sp>
        <p:nvSpPr>
          <p:cNvPr id="82" name="Google Shape;82;p17"/>
          <p:cNvSpPr txBox="1">
            <a:spLocks noGrp="1"/>
          </p:cNvSpPr>
          <p:nvPr>
            <p:ph type="body" idx="1"/>
          </p:nvPr>
        </p:nvSpPr>
        <p:spPr>
          <a:xfrm>
            <a:off x="311700" y="1442849"/>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sz="1600" dirty="0"/>
              <a:t>Users were happy with our design.</a:t>
            </a:r>
          </a:p>
          <a:p>
            <a:pPr marL="457200" lvl="0" indent="-342900" rtl="0">
              <a:spcBef>
                <a:spcPts val="0"/>
              </a:spcBef>
              <a:spcAft>
                <a:spcPts val="0"/>
              </a:spcAft>
              <a:buSzPts val="1800"/>
              <a:buChar char="●"/>
            </a:pPr>
            <a:endParaRPr lang="en" sz="1600" dirty="0"/>
          </a:p>
          <a:p>
            <a:pPr marL="457200" lvl="0" indent="-342900" rtl="0">
              <a:spcBef>
                <a:spcPts val="0"/>
              </a:spcBef>
              <a:spcAft>
                <a:spcPts val="0"/>
              </a:spcAft>
              <a:buSzPts val="1800"/>
              <a:buChar char="●"/>
            </a:pPr>
            <a:r>
              <a:rPr lang="en-CA" sz="1600" dirty="0"/>
              <a:t>No one had a hard time logging in.</a:t>
            </a:r>
          </a:p>
          <a:p>
            <a:pPr marL="457200" lvl="0" indent="-342900" rtl="0">
              <a:spcBef>
                <a:spcPts val="0"/>
              </a:spcBef>
              <a:spcAft>
                <a:spcPts val="0"/>
              </a:spcAft>
              <a:buSzPts val="1800"/>
              <a:buChar char="●"/>
            </a:pPr>
            <a:endParaRPr lang="en-CA" sz="1600" dirty="0"/>
          </a:p>
          <a:p>
            <a:pPr marL="457200" lvl="0" indent="-342900" rtl="0">
              <a:spcBef>
                <a:spcPts val="0"/>
              </a:spcBef>
              <a:spcAft>
                <a:spcPts val="0"/>
              </a:spcAft>
              <a:buSzPts val="1800"/>
              <a:buChar char="●"/>
            </a:pPr>
            <a:r>
              <a:rPr lang="en-CA" sz="1600" dirty="0"/>
              <a:t>No one had a hard time finding Payment on the taskbar.</a:t>
            </a:r>
          </a:p>
          <a:p>
            <a:pPr marL="457200" lvl="0" indent="-342900" rtl="0">
              <a:spcBef>
                <a:spcPts val="0"/>
              </a:spcBef>
              <a:spcAft>
                <a:spcPts val="0"/>
              </a:spcAft>
              <a:buSzPts val="1800"/>
              <a:buChar char="●"/>
            </a:pPr>
            <a:endParaRPr lang="en-CA" sz="1600" dirty="0"/>
          </a:p>
          <a:p>
            <a:pPr marL="457200" lvl="0" indent="-342900" rtl="0">
              <a:spcBef>
                <a:spcPts val="0"/>
              </a:spcBef>
              <a:spcAft>
                <a:spcPts val="0"/>
              </a:spcAft>
              <a:buSzPts val="1800"/>
              <a:buChar char="●"/>
            </a:pPr>
            <a:r>
              <a:rPr lang="en-CA" sz="1600" dirty="0"/>
              <a:t>A small majority of users found the Search for Ride screen with ease.</a:t>
            </a:r>
            <a:endParaRPr sz="1600" dirty="0"/>
          </a:p>
          <a:p>
            <a:pPr marL="457200" lvl="0" indent="0" rtl="0">
              <a:spcBef>
                <a:spcPts val="1600"/>
              </a:spcBef>
              <a:spcAft>
                <a:spcPts val="1600"/>
              </a:spcAft>
              <a:buNone/>
            </a:pPr>
            <a:endParaRPr sz="1600" dirty="0"/>
          </a:p>
        </p:txBody>
      </p:sp>
      <p:pic>
        <p:nvPicPr>
          <p:cNvPr id="6" name="Google Shape;67;p15">
            <a:extLst>
              <a:ext uri="{FF2B5EF4-FFF2-40B4-BE49-F238E27FC236}">
                <a16:creationId xmlns:a16="http://schemas.microsoft.com/office/drawing/2014/main" id="{E11B992A-09B0-4329-958D-11ECAD67F005}"/>
              </a:ext>
            </a:extLst>
          </p:cNvPr>
          <p:cNvPicPr preferRelativeResize="0"/>
          <p:nvPr/>
        </p:nvPicPr>
        <p:blipFill>
          <a:blip r:embed="rId3">
            <a:alphaModFix/>
          </a:blip>
          <a:stretch>
            <a:fillRect/>
          </a:stretch>
        </p:blipFill>
        <p:spPr>
          <a:xfrm>
            <a:off x="6712806" y="445025"/>
            <a:ext cx="2195220" cy="4149098"/>
          </a:xfrm>
          <a:prstGeom prst="rect">
            <a:avLst/>
          </a:prstGeom>
          <a:noFill/>
          <a:ln>
            <a:noFill/>
          </a:ln>
        </p:spPr>
      </p:pic>
    </p:spTree>
    <p:extLst>
      <p:ext uri="{BB962C8B-B14F-4D97-AF65-F5344CB8AC3E}">
        <p14:creationId xmlns:p14="http://schemas.microsoft.com/office/powerpoint/2010/main" val="475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CA" b="1" dirty="0"/>
              <a:t>What Didn’t Go Well</a:t>
            </a:r>
            <a:endParaRPr b="1" dirty="0"/>
          </a:p>
        </p:txBody>
      </p:sp>
      <p:sp>
        <p:nvSpPr>
          <p:cNvPr id="82" name="Google Shape;82;p17"/>
          <p:cNvSpPr txBox="1">
            <a:spLocks noGrp="1"/>
          </p:cNvSpPr>
          <p:nvPr>
            <p:ph type="body" idx="1"/>
          </p:nvPr>
        </p:nvSpPr>
        <p:spPr>
          <a:xfrm>
            <a:off x="311700" y="1442849"/>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sz="1600" dirty="0"/>
              <a:t>We thought Creating and Searching for Rides would be simple tasks. They weren’t. </a:t>
            </a:r>
          </a:p>
          <a:p>
            <a:pPr marL="114300" lvl="0" indent="0" rtl="0">
              <a:spcBef>
                <a:spcPts val="0"/>
              </a:spcBef>
              <a:spcAft>
                <a:spcPts val="0"/>
              </a:spcAft>
              <a:buSzPts val="1800"/>
              <a:buNone/>
            </a:pPr>
            <a:endParaRPr sz="1600" dirty="0"/>
          </a:p>
          <a:p>
            <a:pPr marL="914400" lvl="1" indent="-317500" rtl="0">
              <a:spcBef>
                <a:spcPts val="0"/>
              </a:spcBef>
              <a:spcAft>
                <a:spcPts val="0"/>
              </a:spcAft>
              <a:buSzPts val="1400"/>
              <a:buChar char="○"/>
            </a:pPr>
            <a:r>
              <a:rPr lang="en" sz="1600" dirty="0"/>
              <a:t>Not everyone has used Uber or Lyft. The “Current Location -&gt; Where to?” input boxes weren’t self-explanatory.</a:t>
            </a:r>
          </a:p>
          <a:p>
            <a:pPr marL="596900" lvl="1" indent="0" rtl="0">
              <a:spcBef>
                <a:spcPts val="0"/>
              </a:spcBef>
              <a:spcAft>
                <a:spcPts val="0"/>
              </a:spcAft>
              <a:buSzPts val="1400"/>
              <a:buNone/>
            </a:pPr>
            <a:endParaRPr sz="1600" dirty="0"/>
          </a:p>
          <a:p>
            <a:pPr marL="457200" lvl="0" indent="-342900" rtl="0">
              <a:spcBef>
                <a:spcPts val="0"/>
              </a:spcBef>
              <a:spcAft>
                <a:spcPts val="0"/>
              </a:spcAft>
              <a:buSzPts val="1800"/>
              <a:buChar char="●"/>
            </a:pPr>
            <a:r>
              <a:rPr lang="en" sz="1600" dirty="0"/>
              <a:t>We assumed the concept of favourites (e.g. school/home) would be intuitive and thus didn’t require explanation. This wasn’t the case.</a:t>
            </a:r>
          </a:p>
          <a:p>
            <a:pPr marL="114300" lvl="0" indent="0" rtl="0">
              <a:spcBef>
                <a:spcPts val="0"/>
              </a:spcBef>
              <a:spcAft>
                <a:spcPts val="0"/>
              </a:spcAft>
              <a:buSzPts val="1800"/>
              <a:buNone/>
            </a:pPr>
            <a:endParaRPr sz="1600" dirty="0"/>
          </a:p>
          <a:p>
            <a:pPr marL="457200" lvl="0" indent="-342900" rtl="0">
              <a:spcBef>
                <a:spcPts val="0"/>
              </a:spcBef>
              <a:spcAft>
                <a:spcPts val="0"/>
              </a:spcAft>
              <a:buSzPts val="1800"/>
              <a:buChar char="●"/>
            </a:pPr>
            <a:r>
              <a:rPr lang="en" sz="1600" dirty="0"/>
              <a:t>We assumed everyone was familiar with OneCard. Not true. </a:t>
            </a:r>
          </a:p>
          <a:p>
            <a:pPr marL="114300" lvl="0" indent="0" rtl="0">
              <a:spcBef>
                <a:spcPts val="0"/>
              </a:spcBef>
              <a:spcAft>
                <a:spcPts val="0"/>
              </a:spcAft>
              <a:buSzPts val="1800"/>
              <a:buNone/>
            </a:pPr>
            <a:endParaRPr sz="1600" dirty="0"/>
          </a:p>
          <a:p>
            <a:pPr marL="457200" lvl="0" indent="-342900" rtl="0">
              <a:spcBef>
                <a:spcPts val="0"/>
              </a:spcBef>
              <a:spcAft>
                <a:spcPts val="0"/>
              </a:spcAft>
              <a:buSzPts val="1800"/>
              <a:buChar char="●"/>
            </a:pPr>
            <a:r>
              <a:rPr lang="en" sz="1600" dirty="0"/>
              <a:t>We didn’t realize how important confirmation popups were. </a:t>
            </a:r>
            <a:endParaRPr sz="1600" dirty="0"/>
          </a:p>
          <a:p>
            <a:pPr marL="457200" lvl="0" indent="0" rtl="0">
              <a:spcBef>
                <a:spcPts val="1600"/>
              </a:spcBef>
              <a:spcAft>
                <a:spcPts val="0"/>
              </a:spcAft>
              <a:buNone/>
            </a:pPr>
            <a:endParaRPr dirty="0"/>
          </a:p>
          <a:p>
            <a:pPr marL="457200" lvl="0" indent="0" rtl="0">
              <a:spcBef>
                <a:spcPts val="1600"/>
              </a:spcBef>
              <a:spcAft>
                <a:spcPts val="160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68888"/>
            <a:ext cx="8520600" cy="841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2800" b="1" dirty="0"/>
              <a:t>Initial Wireframes vs. Revised Wireframes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28828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dirty="0"/>
              <a:t>Set Destination</a:t>
            </a:r>
            <a:endParaRPr b="1" dirty="0"/>
          </a:p>
        </p:txBody>
      </p:sp>
      <p:pic>
        <p:nvPicPr>
          <p:cNvPr id="93" name="Google Shape;93;p19"/>
          <p:cNvPicPr preferRelativeResize="0"/>
          <p:nvPr/>
        </p:nvPicPr>
        <p:blipFill>
          <a:blip r:embed="rId3">
            <a:alphaModFix/>
          </a:blip>
          <a:stretch>
            <a:fillRect/>
          </a:stretch>
        </p:blipFill>
        <p:spPr>
          <a:xfrm>
            <a:off x="478623" y="987818"/>
            <a:ext cx="4451766" cy="2869370"/>
          </a:xfrm>
          <a:prstGeom prst="rect">
            <a:avLst/>
          </a:prstGeom>
          <a:noFill/>
          <a:ln>
            <a:noFill/>
          </a:ln>
        </p:spPr>
      </p:pic>
      <p:pic>
        <p:nvPicPr>
          <p:cNvPr id="94" name="Google Shape;94;p19"/>
          <p:cNvPicPr preferRelativeResize="0"/>
          <p:nvPr/>
        </p:nvPicPr>
        <p:blipFill>
          <a:blip r:embed="rId4">
            <a:alphaModFix/>
          </a:blip>
          <a:stretch>
            <a:fillRect/>
          </a:stretch>
        </p:blipFill>
        <p:spPr>
          <a:xfrm>
            <a:off x="5733124" y="1007045"/>
            <a:ext cx="2865215" cy="2877377"/>
          </a:xfrm>
          <a:prstGeom prst="rect">
            <a:avLst/>
          </a:prstGeom>
          <a:noFill/>
          <a:ln>
            <a:noFill/>
          </a:ln>
        </p:spPr>
      </p:pic>
      <p:sp>
        <p:nvSpPr>
          <p:cNvPr id="95" name="Google Shape;95;p19"/>
          <p:cNvSpPr txBox="1"/>
          <p:nvPr/>
        </p:nvSpPr>
        <p:spPr>
          <a:xfrm>
            <a:off x="922200" y="4078425"/>
            <a:ext cx="7335900" cy="855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6" name="Google Shape;96;p19"/>
          <p:cNvSpPr txBox="1"/>
          <p:nvPr/>
        </p:nvSpPr>
        <p:spPr>
          <a:xfrm>
            <a:off x="558300" y="3857188"/>
            <a:ext cx="8027400" cy="1146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600" dirty="0">
                <a:solidFill>
                  <a:srgbClr val="666666"/>
                </a:solidFill>
              </a:rPr>
              <a:t>We realized that “Current Location” on its own wasn’t intuitive, and that it would be better to set “Current Location” as default only after asking the user for permission to access their location first. </a:t>
            </a:r>
            <a:endParaRPr sz="1600" dirty="0">
              <a:solidFill>
                <a:srgbClr val="666666"/>
              </a:solidFill>
            </a:endParaRPr>
          </a:p>
        </p:txBody>
      </p:sp>
      <p:pic>
        <p:nvPicPr>
          <p:cNvPr id="3" name="Picture 2">
            <a:extLst>
              <a:ext uri="{FF2B5EF4-FFF2-40B4-BE49-F238E27FC236}">
                <a16:creationId xmlns:a16="http://schemas.microsoft.com/office/drawing/2014/main" id="{18D6C69B-9244-47D7-AE55-E4AB8C21CD77}"/>
              </a:ext>
            </a:extLst>
          </p:cNvPr>
          <p:cNvPicPr>
            <a:picLocks noChangeAspect="1"/>
          </p:cNvPicPr>
          <p:nvPr/>
        </p:nvPicPr>
        <p:blipFill>
          <a:blip r:embed="rId5"/>
          <a:stretch>
            <a:fillRect/>
          </a:stretch>
        </p:blipFill>
        <p:spPr>
          <a:xfrm>
            <a:off x="3303179" y="1025698"/>
            <a:ext cx="2429944" cy="2949196"/>
          </a:xfrm>
          <a:prstGeom prst="rect">
            <a:avLst/>
          </a:prstGeom>
        </p:spPr>
      </p:pic>
      <p:pic>
        <p:nvPicPr>
          <p:cNvPr id="9" name="Picture 8">
            <a:extLst>
              <a:ext uri="{FF2B5EF4-FFF2-40B4-BE49-F238E27FC236}">
                <a16:creationId xmlns:a16="http://schemas.microsoft.com/office/drawing/2014/main" id="{A75AB290-9777-477A-937F-B4335EB32E06}"/>
              </a:ext>
            </a:extLst>
          </p:cNvPr>
          <p:cNvPicPr>
            <a:picLocks noChangeAspect="1"/>
          </p:cNvPicPr>
          <p:nvPr/>
        </p:nvPicPr>
        <p:blipFill>
          <a:blip r:embed="rId5"/>
          <a:stretch>
            <a:fillRect/>
          </a:stretch>
        </p:blipFill>
        <p:spPr>
          <a:xfrm>
            <a:off x="7144654" y="713989"/>
            <a:ext cx="1666190" cy="2949196"/>
          </a:xfrm>
          <a:prstGeom prst="rect">
            <a:avLst/>
          </a:prstGeom>
        </p:spPr>
      </p:pic>
      <p:pic>
        <p:nvPicPr>
          <p:cNvPr id="10" name="Picture 9">
            <a:extLst>
              <a:ext uri="{FF2B5EF4-FFF2-40B4-BE49-F238E27FC236}">
                <a16:creationId xmlns:a16="http://schemas.microsoft.com/office/drawing/2014/main" id="{BB844CCE-3B9E-4207-9A9D-7B83D0397418}"/>
              </a:ext>
            </a:extLst>
          </p:cNvPr>
          <p:cNvPicPr>
            <a:picLocks noChangeAspect="1"/>
          </p:cNvPicPr>
          <p:nvPr/>
        </p:nvPicPr>
        <p:blipFill>
          <a:blip r:embed="rId5"/>
          <a:stretch>
            <a:fillRect/>
          </a:stretch>
        </p:blipFill>
        <p:spPr>
          <a:xfrm>
            <a:off x="391571" y="838229"/>
            <a:ext cx="1592826" cy="29491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a:t>Joined Ride Confirmation</a:t>
            </a:r>
            <a:endParaRPr b="1"/>
          </a:p>
        </p:txBody>
      </p:sp>
      <p:sp>
        <p:nvSpPr>
          <p:cNvPr id="102" name="Google Shape;102;p20"/>
          <p:cNvSpPr txBox="1">
            <a:spLocks noGrp="1"/>
          </p:cNvSpPr>
          <p:nvPr>
            <p:ph type="body" idx="1"/>
          </p:nvPr>
        </p:nvSpPr>
        <p:spPr>
          <a:xfrm>
            <a:off x="311700" y="1458013"/>
            <a:ext cx="3999900" cy="34164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Clr>
                <a:srgbClr val="666666"/>
              </a:buClr>
              <a:buSzPts val="1600"/>
              <a:buChar char="●"/>
            </a:pPr>
            <a:r>
              <a:rPr lang="en" sz="1600" dirty="0">
                <a:solidFill>
                  <a:srgbClr val="666666"/>
                </a:solidFill>
              </a:rPr>
              <a:t>During our user testing phase, we learned that a lot of people were confused by the lack of confirmation when joining a ride. </a:t>
            </a:r>
            <a:endParaRPr sz="1600" dirty="0">
              <a:solidFill>
                <a:srgbClr val="666666"/>
              </a:solidFill>
            </a:endParaRPr>
          </a:p>
          <a:p>
            <a:pPr marL="457200" lvl="0" indent="0" rtl="0">
              <a:spcBef>
                <a:spcPts val="1600"/>
              </a:spcBef>
              <a:spcAft>
                <a:spcPts val="0"/>
              </a:spcAft>
              <a:buNone/>
            </a:pPr>
            <a:endParaRPr sz="1600" dirty="0">
              <a:solidFill>
                <a:srgbClr val="666666"/>
              </a:solidFill>
            </a:endParaRPr>
          </a:p>
          <a:p>
            <a:pPr marL="457200" lvl="0" indent="-330200">
              <a:spcBef>
                <a:spcPts val="1600"/>
              </a:spcBef>
              <a:spcAft>
                <a:spcPts val="0"/>
              </a:spcAft>
              <a:buClr>
                <a:srgbClr val="666666"/>
              </a:buClr>
              <a:buSzPts val="1600"/>
              <a:buChar char="●"/>
            </a:pPr>
            <a:r>
              <a:rPr lang="en" sz="1600" dirty="0">
                <a:solidFill>
                  <a:srgbClr val="666666"/>
                </a:solidFill>
              </a:rPr>
              <a:t>We solved this by creating a confirmation popup before taking the user to the real time map screen. </a:t>
            </a:r>
            <a:endParaRPr sz="1600" dirty="0">
              <a:solidFill>
                <a:srgbClr val="666666"/>
              </a:solidFill>
            </a:endParaRPr>
          </a:p>
        </p:txBody>
      </p:sp>
      <p:pic>
        <p:nvPicPr>
          <p:cNvPr id="103" name="Google Shape;103;p20"/>
          <p:cNvPicPr preferRelativeResize="0"/>
          <p:nvPr/>
        </p:nvPicPr>
        <p:blipFill>
          <a:blip r:embed="rId3">
            <a:alphaModFix/>
          </a:blip>
          <a:stretch>
            <a:fillRect/>
          </a:stretch>
        </p:blipFill>
        <p:spPr>
          <a:xfrm>
            <a:off x="4018021" y="1458013"/>
            <a:ext cx="4946690" cy="3140685"/>
          </a:xfrm>
          <a:prstGeom prst="rect">
            <a:avLst/>
          </a:prstGeom>
          <a:noFill/>
          <a:ln>
            <a:noFill/>
          </a:ln>
        </p:spPr>
      </p:pic>
      <p:pic>
        <p:nvPicPr>
          <p:cNvPr id="5" name="Picture 4">
            <a:extLst>
              <a:ext uri="{FF2B5EF4-FFF2-40B4-BE49-F238E27FC236}">
                <a16:creationId xmlns:a16="http://schemas.microsoft.com/office/drawing/2014/main" id="{7F366F9C-AA19-4A4F-BDBC-602CCEE6C7EA}"/>
              </a:ext>
            </a:extLst>
          </p:cNvPr>
          <p:cNvPicPr>
            <a:picLocks noChangeAspect="1"/>
          </p:cNvPicPr>
          <p:nvPr/>
        </p:nvPicPr>
        <p:blipFill>
          <a:blip r:embed="rId4"/>
          <a:stretch>
            <a:fillRect/>
          </a:stretch>
        </p:blipFill>
        <p:spPr>
          <a:xfrm>
            <a:off x="4159043" y="1553757"/>
            <a:ext cx="1592826" cy="2949196"/>
          </a:xfrm>
          <a:prstGeom prst="rect">
            <a:avLst/>
          </a:prstGeom>
        </p:spPr>
      </p:pic>
      <p:pic>
        <p:nvPicPr>
          <p:cNvPr id="6" name="Picture 5">
            <a:extLst>
              <a:ext uri="{FF2B5EF4-FFF2-40B4-BE49-F238E27FC236}">
                <a16:creationId xmlns:a16="http://schemas.microsoft.com/office/drawing/2014/main" id="{0FB4665A-2BAF-4679-A1D7-CEBCF52449A6}"/>
              </a:ext>
            </a:extLst>
          </p:cNvPr>
          <p:cNvPicPr>
            <a:picLocks noChangeAspect="1"/>
          </p:cNvPicPr>
          <p:nvPr/>
        </p:nvPicPr>
        <p:blipFill>
          <a:blip r:embed="rId4"/>
          <a:stretch>
            <a:fillRect/>
          </a:stretch>
        </p:blipFill>
        <p:spPr>
          <a:xfrm>
            <a:off x="7327641" y="1701010"/>
            <a:ext cx="1592826" cy="29491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216026"/>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t>Payment</a:t>
            </a:r>
            <a:endParaRPr b="1" dirty="0"/>
          </a:p>
        </p:txBody>
      </p:sp>
      <p:pic>
        <p:nvPicPr>
          <p:cNvPr id="109" name="Google Shape;109;p21"/>
          <p:cNvPicPr preferRelativeResize="0"/>
          <p:nvPr/>
        </p:nvPicPr>
        <p:blipFill>
          <a:blip r:embed="rId3">
            <a:alphaModFix/>
          </a:blip>
          <a:stretch>
            <a:fillRect/>
          </a:stretch>
        </p:blipFill>
        <p:spPr>
          <a:xfrm>
            <a:off x="3714313" y="649719"/>
            <a:ext cx="5323368" cy="2875401"/>
          </a:xfrm>
          <a:prstGeom prst="rect">
            <a:avLst/>
          </a:prstGeom>
          <a:noFill/>
          <a:ln>
            <a:noFill/>
          </a:ln>
        </p:spPr>
      </p:pic>
      <p:pic>
        <p:nvPicPr>
          <p:cNvPr id="110" name="Google Shape;110;p21"/>
          <p:cNvPicPr preferRelativeResize="0"/>
          <p:nvPr/>
        </p:nvPicPr>
        <p:blipFill>
          <a:blip r:embed="rId4">
            <a:alphaModFix/>
          </a:blip>
          <a:stretch>
            <a:fillRect/>
          </a:stretch>
        </p:blipFill>
        <p:spPr>
          <a:xfrm>
            <a:off x="169603" y="756507"/>
            <a:ext cx="4834788" cy="2785898"/>
          </a:xfrm>
          <a:prstGeom prst="rect">
            <a:avLst/>
          </a:prstGeom>
          <a:noFill/>
          <a:ln>
            <a:noFill/>
          </a:ln>
        </p:spPr>
      </p:pic>
      <p:sp>
        <p:nvSpPr>
          <p:cNvPr id="111" name="Google Shape;111;p21"/>
          <p:cNvSpPr txBox="1"/>
          <p:nvPr/>
        </p:nvSpPr>
        <p:spPr>
          <a:xfrm>
            <a:off x="558300" y="3833062"/>
            <a:ext cx="8027400" cy="1146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600" dirty="0">
                <a:solidFill>
                  <a:srgbClr val="666666"/>
                </a:solidFill>
              </a:rPr>
              <a:t>A few users found the payment page confusing as there were two payment input boxes on the same page. As some students were not familiar with OneCard, they weren’t sure what the first input box was for or whether both needed to be completed.</a:t>
            </a:r>
            <a:endParaRPr sz="1600" dirty="0">
              <a:solidFill>
                <a:srgbClr val="666666"/>
              </a:solidFill>
            </a:endParaRPr>
          </a:p>
        </p:txBody>
      </p:sp>
      <p:pic>
        <p:nvPicPr>
          <p:cNvPr id="6" name="Picture 5">
            <a:extLst>
              <a:ext uri="{FF2B5EF4-FFF2-40B4-BE49-F238E27FC236}">
                <a16:creationId xmlns:a16="http://schemas.microsoft.com/office/drawing/2014/main" id="{0B8171D3-6B25-4F5D-BBF6-179DEA0D619D}"/>
              </a:ext>
            </a:extLst>
          </p:cNvPr>
          <p:cNvPicPr>
            <a:picLocks noChangeAspect="1"/>
          </p:cNvPicPr>
          <p:nvPr/>
        </p:nvPicPr>
        <p:blipFill>
          <a:blip r:embed="rId5"/>
          <a:stretch>
            <a:fillRect/>
          </a:stretch>
        </p:blipFill>
        <p:spPr>
          <a:xfrm>
            <a:off x="353898" y="838229"/>
            <a:ext cx="1592826" cy="2949196"/>
          </a:xfrm>
          <a:prstGeom prst="rect">
            <a:avLst/>
          </a:prstGeom>
        </p:spPr>
      </p:pic>
      <p:pic>
        <p:nvPicPr>
          <p:cNvPr id="7" name="Picture 6">
            <a:extLst>
              <a:ext uri="{FF2B5EF4-FFF2-40B4-BE49-F238E27FC236}">
                <a16:creationId xmlns:a16="http://schemas.microsoft.com/office/drawing/2014/main" id="{8E47F5B0-D605-4314-94E0-2A0307593A88}"/>
              </a:ext>
            </a:extLst>
          </p:cNvPr>
          <p:cNvPicPr>
            <a:picLocks noChangeAspect="1"/>
          </p:cNvPicPr>
          <p:nvPr/>
        </p:nvPicPr>
        <p:blipFill>
          <a:blip r:embed="rId5"/>
          <a:stretch>
            <a:fillRect/>
          </a:stretch>
        </p:blipFill>
        <p:spPr>
          <a:xfrm>
            <a:off x="3232298" y="834363"/>
            <a:ext cx="2216906" cy="2949196"/>
          </a:xfrm>
          <a:prstGeom prst="rect">
            <a:avLst/>
          </a:prstGeom>
        </p:spPr>
      </p:pic>
      <p:pic>
        <p:nvPicPr>
          <p:cNvPr id="8" name="Picture 7">
            <a:extLst>
              <a:ext uri="{FF2B5EF4-FFF2-40B4-BE49-F238E27FC236}">
                <a16:creationId xmlns:a16="http://schemas.microsoft.com/office/drawing/2014/main" id="{FE080B38-989A-42F8-AAFE-FCFE53D32B91}"/>
              </a:ext>
            </a:extLst>
          </p:cNvPr>
          <p:cNvPicPr>
            <a:picLocks noChangeAspect="1"/>
          </p:cNvPicPr>
          <p:nvPr/>
        </p:nvPicPr>
        <p:blipFill>
          <a:blip r:embed="rId5"/>
          <a:stretch>
            <a:fillRect/>
          </a:stretch>
        </p:blipFill>
        <p:spPr>
          <a:xfrm>
            <a:off x="7944356" y="912372"/>
            <a:ext cx="1049557" cy="29491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46</TotalTime>
  <Words>511</Words>
  <Application>Microsoft Office PowerPoint</Application>
  <PresentationFormat>On-screen Show (16:9)</PresentationFormat>
  <Paragraphs>64</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Retrospect</vt:lpstr>
      <vt:lpstr>Sheridan eRide</vt:lpstr>
      <vt:lpstr>What is Sheridan eRide?</vt:lpstr>
      <vt:lpstr>Findings from User Survey</vt:lpstr>
      <vt:lpstr>What Went Well</vt:lpstr>
      <vt:lpstr>What Didn’t Go Well</vt:lpstr>
      <vt:lpstr>Initial Wireframes vs. Revised Wireframes</vt:lpstr>
      <vt:lpstr>Set Destination</vt:lpstr>
      <vt:lpstr>Joined Ride Confirmation</vt:lpstr>
      <vt:lpstr>Payment</vt:lpstr>
      <vt:lpstr>Toolbar</vt:lpstr>
      <vt:lpstr>Lessons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Sheridan eRide</dc:title>
  <cp:lastModifiedBy>Roy Sean</cp:lastModifiedBy>
  <cp:revision>43</cp:revision>
  <dcterms:modified xsi:type="dcterms:W3CDTF">2018-08-10T03:37:36Z</dcterms:modified>
</cp:coreProperties>
</file>